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8" r:id="rId2"/>
    <p:sldId id="276" r:id="rId3"/>
    <p:sldId id="277" r:id="rId4"/>
    <p:sldId id="278" r:id="rId5"/>
    <p:sldId id="279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13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FD831-4D72-5246-8D07-25B445B2D59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726DC-12E2-264B-80E4-978B45A0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48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947AA-312B-B64F-BB18-86B8F6D585DF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72633-A93B-D94C-B990-198F03EEF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8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8EE6A031-CAED-8B4E-B0FA-CF2C61CADBEC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2633-A93B-D94C-B990-198F03EEF5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6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Miller, N. (2014, November 17) Shepherd’s Hope’s clinics shift to electronic health records. Retrieved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www.orlandosentinel.com</a:t>
            </a:r>
            <a:r>
              <a:rPr lang="en-US" baseline="0" dirty="0" smtClean="0"/>
              <a:t>/os-shepherds-hope-EHR-20141114-story.html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85126-281C-844F-BF53-46BFF85BAD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7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72633-A93B-D94C-B990-198F03EEF5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 hasCustomPrompt="1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 hasCustomPrompt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A3F6D-D5C6-7344-9491-872AA2DEBBDC}" type="datetime1">
              <a:rPr lang="en-US" smtClean="0"/>
              <a:t>4/13/15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576D6D-0DA1-5F47-B80C-1860A6B09BA2}" type="datetime1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DCB88-567E-924A-8E8E-0596920ED64E}" type="datetime1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1D183-F561-B24C-BF89-83BBAF2D3DA7}" type="datetime1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8392" y="2600325"/>
            <a:ext cx="6400800" cy="2286000"/>
          </a:xfrm>
        </p:spPr>
        <p:txBody>
          <a:bodyPr anchor="t">
            <a:normAutofit/>
          </a:bodyPr>
          <a:lstStyle>
            <a:lvl1pPr algn="l">
              <a:lnSpc>
                <a:spcPts val="4500"/>
              </a:lnSpc>
              <a:buNone/>
              <a:defRPr sz="3600" b="1" cap="none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E271D-09A5-8344-AC22-90039209A658}" type="datetime1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Onl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62000" y="3646609"/>
            <a:ext cx="3501442" cy="993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96D26-BFA8-0746-B65C-76EAF1C614D6}" type="datetime1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D55E2-592B-E04B-8755-C18F6F6F7FC0}" type="datetime1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629DE7-4490-CD42-99B7-2E81956C63BD}" type="datetime1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5CCB44-260D-6449-B3BE-F309442A35EA}" type="datetime1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6E08E5-3B3A-BD46-BD47-71EE209442E0}" type="datetime1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95D3FE-8F68-804C-A9C7-7D95640BA6D5}" type="datetime1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D8229C6-8722-9B4E-90A4-5D52FBAB2EF8}" type="datetime1">
              <a:rPr lang="en-US" smtClean="0"/>
              <a:t>4/13/15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6E8B73-A13D-F440-8E0B-29C23A294D8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2" name="Picture 1" descr="Onl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95999" y="3418492"/>
            <a:ext cx="3267810" cy="927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2451912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2451912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4195306" cy="2286000"/>
          </a:xfrm>
        </p:spPr>
        <p:txBody>
          <a:bodyPr/>
          <a:lstStyle/>
          <a:p>
            <a:r>
              <a:rPr lang="en-US" dirty="0" smtClean="0"/>
              <a:t>Citing Resources Using APA Formatting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8B73-A13D-F440-8E0B-29C23A294D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664" y="132082"/>
            <a:ext cx="7478677" cy="1068960"/>
          </a:xfrm>
        </p:spPr>
        <p:txBody>
          <a:bodyPr>
            <a:normAutofit/>
          </a:bodyPr>
          <a:lstStyle/>
          <a:p>
            <a:r>
              <a:rPr lang="en-US" dirty="0" smtClean="0"/>
              <a:t>REFERENCES: APA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664" y="1289645"/>
            <a:ext cx="7768024" cy="42824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When you use information from someone else, you must give that person or company the credit, and acknowledge this was not your original thought: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Author last name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8000"/>
                </a:solidFill>
              </a:rPr>
              <a:t>F.I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date</a:t>
            </a:r>
            <a:r>
              <a:rPr lang="en-US" dirty="0" smtClean="0"/>
              <a:t>). </a:t>
            </a:r>
            <a:r>
              <a:rPr lang="en-US" i="1" dirty="0" smtClean="0">
                <a:solidFill>
                  <a:srgbClr val="FF6600"/>
                </a:solidFill>
              </a:rPr>
              <a:t>Title of article or book</a:t>
            </a:r>
            <a:r>
              <a:rPr lang="en-US" dirty="0" smtClean="0"/>
              <a:t>. Retrieved from </a:t>
            </a:r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URL of website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2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76707" y="456736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URL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9264" y="2271726"/>
            <a:ext cx="140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AUTHORS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" name="Picture 1" descr="Screen Shot 2015-01-23 at 4.51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r="38076" b="32348"/>
          <a:stretch/>
        </p:blipFill>
        <p:spPr>
          <a:xfrm>
            <a:off x="1090429" y="151849"/>
            <a:ext cx="7888198" cy="5792116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1349440" y="2883866"/>
            <a:ext cx="1852173" cy="2487003"/>
          </a:xfrm>
          <a:prstGeom prst="up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7018" y="4206740"/>
            <a:ext cx="153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AUTHORS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71799" y="388043"/>
            <a:ext cx="3413289" cy="6085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94779" y="474374"/>
            <a:ext cx="122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URL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>
            <a:stCxn id="23" idx="1"/>
          </p:cNvCxnSpPr>
          <p:nvPr/>
        </p:nvCxnSpPr>
        <p:spPr>
          <a:xfrm flipH="1">
            <a:off x="2866459" y="1736837"/>
            <a:ext cx="2945836" cy="534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12295" y="1552171"/>
            <a:ext cx="128770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DATE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Left Arrow Callout 24"/>
          <p:cNvSpPr/>
          <p:nvPr/>
        </p:nvSpPr>
        <p:spPr>
          <a:xfrm>
            <a:off x="7311672" y="2063685"/>
            <a:ext cx="1746334" cy="873096"/>
          </a:xfrm>
          <a:prstGeom prst="left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937883" y="2271726"/>
            <a:ext cx="97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TITLE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Down Arrow Callout 26"/>
          <p:cNvSpPr/>
          <p:nvPr/>
        </p:nvSpPr>
        <p:spPr>
          <a:xfrm>
            <a:off x="1221552" y="1207687"/>
            <a:ext cx="1442048" cy="1058299"/>
          </a:xfrm>
          <a:prstGeom prst="down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21551" y="1269960"/>
            <a:ext cx="144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Publication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4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800" y="125221"/>
            <a:ext cx="7498080" cy="1143000"/>
          </a:xfrm>
        </p:spPr>
        <p:txBody>
          <a:bodyPr/>
          <a:lstStyle/>
          <a:p>
            <a:r>
              <a:rPr lang="en-US" dirty="0" smtClean="0"/>
              <a:t>Parts of the Citation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6800" y="1162753"/>
            <a:ext cx="78153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Author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Last name, First Initial… </a:t>
            </a:r>
            <a:r>
              <a:rPr lang="en-US" sz="2400" dirty="0" err="1" smtClean="0">
                <a:solidFill>
                  <a:srgbClr val="FF0000"/>
                </a:solidFill>
              </a:rPr>
              <a:t>Wachira</a:t>
            </a:r>
            <a:r>
              <a:rPr lang="en-US" sz="2400" dirty="0" smtClean="0">
                <a:solidFill>
                  <a:srgbClr val="FF0000"/>
                </a:solidFill>
              </a:rPr>
              <a:t>, J., </a:t>
            </a:r>
            <a:r>
              <a:rPr lang="en-US" sz="2400" dirty="0" err="1" smtClean="0">
                <a:solidFill>
                  <a:srgbClr val="FF0000"/>
                </a:solidFill>
              </a:rPr>
              <a:t>Middlestadt</a:t>
            </a:r>
            <a:r>
              <a:rPr lang="en-US" sz="2400" dirty="0" smtClean="0">
                <a:solidFill>
                  <a:srgbClr val="FF0000"/>
                </a:solidFill>
              </a:rPr>
              <a:t>, S., Reece, M., Pang, C.Y., &amp; </a:t>
            </a:r>
            <a:r>
              <a:rPr lang="en-US" sz="2400" dirty="0" err="1" smtClean="0">
                <a:solidFill>
                  <a:srgbClr val="FF0000"/>
                </a:solidFill>
              </a:rPr>
              <a:t>Braitstein</a:t>
            </a:r>
            <a:r>
              <a:rPr lang="en-US" sz="2400" dirty="0" smtClean="0">
                <a:solidFill>
                  <a:srgbClr val="FF0000"/>
                </a:solidFill>
              </a:rPr>
              <a:t>, P.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00FF"/>
                </a:solidFill>
              </a:rPr>
              <a:t>Date Written</a:t>
            </a:r>
            <a:r>
              <a:rPr lang="en-US" sz="2400" dirty="0" smtClean="0">
                <a:solidFill>
                  <a:srgbClr val="0000FF"/>
                </a:solidFill>
              </a:rPr>
              <a:t>:  </a:t>
            </a:r>
            <a:r>
              <a:rPr lang="en-US" sz="2400" dirty="0" smtClean="0">
                <a:solidFill>
                  <a:srgbClr val="000000"/>
                </a:solidFill>
              </a:rPr>
              <a:t>Year, Month Day </a:t>
            </a:r>
            <a:r>
              <a:rPr lang="en-US" sz="2400" dirty="0" smtClean="0"/>
              <a:t>… </a:t>
            </a:r>
            <a:r>
              <a:rPr lang="en-US" sz="2400" dirty="0" smtClean="0">
                <a:solidFill>
                  <a:srgbClr val="0000FF"/>
                </a:solidFill>
              </a:rPr>
              <a:t>(2014, April)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EB80A"/>
                </a:solidFill>
              </a:rPr>
              <a:t>Title: </a:t>
            </a:r>
            <a:r>
              <a:rPr lang="en-US" sz="2400" dirty="0" smtClean="0"/>
              <a:t>Initial capital only … </a:t>
            </a:r>
            <a:r>
              <a:rPr lang="en-US" sz="2400" i="1" dirty="0" smtClean="0"/>
              <a:t>Physician communication behavior from the perspective of adult HIV patients in Kenya.</a:t>
            </a:r>
          </a:p>
          <a:p>
            <a:endParaRPr lang="en-US" sz="2400" i="1" dirty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rgbClr val="008000"/>
                </a:solidFill>
              </a:rPr>
              <a:t>Publication Title</a:t>
            </a:r>
            <a:r>
              <a:rPr lang="en-US" sz="2400" dirty="0" smtClean="0">
                <a:solidFill>
                  <a:srgbClr val="008000"/>
                </a:solidFill>
              </a:rPr>
              <a:t>: </a:t>
            </a:r>
            <a:r>
              <a:rPr lang="en-US" sz="2400" dirty="0" smtClean="0">
                <a:solidFill>
                  <a:schemeClr val="accent2"/>
                </a:solidFill>
              </a:rPr>
              <a:t>Volume (Issue) … </a:t>
            </a:r>
            <a:r>
              <a:rPr lang="en-US" sz="2400" dirty="0" smtClean="0">
                <a:solidFill>
                  <a:srgbClr val="008000"/>
                </a:solidFill>
              </a:rPr>
              <a:t>International Journal of Quality Health Care: 26(4);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Retrieved from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Complete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URL </a:t>
            </a:r>
            <a:r>
              <a:rPr lang="en-US" sz="2400" dirty="0" smtClean="0"/>
              <a:t>…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http://www.ncbi.nlm.nih.gov/pubmed24519123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0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The Citation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761" y="1447800"/>
            <a:ext cx="7779927" cy="4800600"/>
          </a:xfrm>
        </p:spPr>
        <p:txBody>
          <a:bodyPr/>
          <a:lstStyle/>
          <a:p>
            <a:pPr marL="82296" indent="0">
              <a:buNone/>
            </a:pPr>
            <a:r>
              <a:rPr lang="en-US" sz="2400" dirty="0" err="1"/>
              <a:t>Wachira</a:t>
            </a:r>
            <a:r>
              <a:rPr lang="en-US" sz="2400" dirty="0"/>
              <a:t>, J., </a:t>
            </a:r>
            <a:r>
              <a:rPr lang="en-US" sz="2400" dirty="0" err="1"/>
              <a:t>Middlestadt</a:t>
            </a:r>
            <a:r>
              <a:rPr lang="en-US" sz="2400" dirty="0"/>
              <a:t>, S., Reece, M., Pang, C.Y., &amp; </a:t>
            </a:r>
            <a:r>
              <a:rPr lang="en-US" sz="2400" dirty="0" err="1"/>
              <a:t>Braitstein</a:t>
            </a:r>
            <a:r>
              <a:rPr lang="en-US" sz="2400" dirty="0"/>
              <a:t>, P</a:t>
            </a:r>
            <a:r>
              <a:rPr lang="en-US" sz="2400" dirty="0" smtClean="0"/>
              <a:t>. (</a:t>
            </a:r>
            <a:r>
              <a:rPr lang="en-US" sz="2400" dirty="0"/>
              <a:t>2014, April</a:t>
            </a:r>
            <a:r>
              <a:rPr lang="en-US" sz="2400" dirty="0" smtClean="0"/>
              <a:t>). Physician </a:t>
            </a:r>
            <a:r>
              <a:rPr lang="en-US" sz="2400" dirty="0"/>
              <a:t>communication behavior from the perspective of adult HIV patients in Kenya</a:t>
            </a:r>
            <a:r>
              <a:rPr lang="en-US" sz="2400" i="1" dirty="0" smtClean="0"/>
              <a:t>. International Journal of Quality Health Care: </a:t>
            </a:r>
            <a:r>
              <a:rPr lang="en-US" sz="2400" dirty="0" smtClean="0"/>
              <a:t>26(4); Retrieved from: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http://www.ncbi.nlm.nih.gov/pubmed24519123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8B73-A13D-F440-8E0B-29C23A294D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Questions???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contact the </a:t>
            </a:r>
            <a:r>
              <a:rPr lang="en-US" dirty="0" smtClean="0"/>
              <a:t>Academic </a:t>
            </a:r>
            <a:r>
              <a:rPr lang="en-US" smtClean="0"/>
              <a:t>Support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8B73-A13D-F440-8E0B-29C23A294D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08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174</TotalTime>
  <Words>293</Words>
  <Application>Microsoft Macintosh PowerPoint</Application>
  <PresentationFormat>On-screen Show (4:3)</PresentationFormat>
  <Paragraphs>35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Citing Resources Using APA Formatting</vt:lpstr>
      <vt:lpstr>REFERENCES: APA Citations</vt:lpstr>
      <vt:lpstr>PowerPoint Presentation</vt:lpstr>
      <vt:lpstr>Parts of the Citation</vt:lpstr>
      <vt:lpstr>Put The Citation Together</vt:lpstr>
      <vt:lpstr>Any Questions???</vt:lpstr>
    </vt:vector>
  </TitlesOfParts>
  <Company>Safian Communications Svs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Safian</dc:creator>
  <cp:lastModifiedBy>Shelley Safian</cp:lastModifiedBy>
  <cp:revision>66</cp:revision>
  <cp:lastPrinted>2013-12-25T14:33:46Z</cp:lastPrinted>
  <dcterms:created xsi:type="dcterms:W3CDTF">2013-11-23T15:50:19Z</dcterms:created>
  <dcterms:modified xsi:type="dcterms:W3CDTF">2015-04-13T19:13:19Z</dcterms:modified>
</cp:coreProperties>
</file>